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45"/>
  </p:notesMasterIdLst>
  <p:sldIdLst>
    <p:sldId id="256" r:id="rId2"/>
    <p:sldId id="257" r:id="rId3"/>
    <p:sldId id="259" r:id="rId4"/>
    <p:sldId id="265" r:id="rId5"/>
    <p:sldId id="267" r:id="rId6"/>
    <p:sldId id="268" r:id="rId7"/>
    <p:sldId id="269" r:id="rId8"/>
    <p:sldId id="336" r:id="rId9"/>
    <p:sldId id="266" r:id="rId10"/>
    <p:sldId id="337" r:id="rId11"/>
    <p:sldId id="272" r:id="rId12"/>
    <p:sldId id="328" r:id="rId13"/>
    <p:sldId id="260" r:id="rId14"/>
    <p:sldId id="276" r:id="rId15"/>
    <p:sldId id="277" r:id="rId16"/>
    <p:sldId id="313" r:id="rId17"/>
    <p:sldId id="280" r:id="rId18"/>
    <p:sldId id="281" r:id="rId19"/>
    <p:sldId id="294" r:id="rId20"/>
    <p:sldId id="282" r:id="rId21"/>
    <p:sldId id="287" r:id="rId22"/>
    <p:sldId id="296" r:id="rId23"/>
    <p:sldId id="314" r:id="rId24"/>
    <p:sldId id="279" r:id="rId25"/>
    <p:sldId id="286" r:id="rId26"/>
    <p:sldId id="295" r:id="rId27"/>
    <p:sldId id="317" r:id="rId28"/>
    <p:sldId id="339" r:id="rId29"/>
    <p:sldId id="290" r:id="rId30"/>
    <p:sldId id="301" r:id="rId31"/>
    <p:sldId id="319" r:id="rId32"/>
    <p:sldId id="330" r:id="rId33"/>
    <p:sldId id="331" r:id="rId34"/>
    <p:sldId id="332" r:id="rId35"/>
    <p:sldId id="340" r:id="rId36"/>
    <p:sldId id="299" r:id="rId37"/>
    <p:sldId id="327" r:id="rId38"/>
    <p:sldId id="325" r:id="rId39"/>
    <p:sldId id="316" r:id="rId40"/>
    <p:sldId id="308" r:id="rId41"/>
    <p:sldId id="329" r:id="rId42"/>
    <p:sldId id="341" r:id="rId43"/>
    <p:sldId id="288" r:id="rId4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908" autoAdjust="0"/>
  </p:normalViewPr>
  <p:slideViewPr>
    <p:cSldViewPr>
      <p:cViewPr>
        <p:scale>
          <a:sx n="88" d="100"/>
          <a:sy n="88" d="100"/>
        </p:scale>
        <p:origin x="-1282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607E75-0975-41B8-BE5D-A768F9166C29}" type="datetimeFigureOut">
              <a:rPr lang="ru-RU" smtClean="0"/>
              <a:pPr/>
              <a:t>10.09.2020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4F1D21-1E8F-4907-B496-9461A109250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22093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4F1D21-1E8F-4907-B496-9461A1092504}" type="slidenum">
              <a:rPr lang="ru-RU" smtClean="0"/>
              <a:pPr/>
              <a:t>14</a:t>
            </a:fld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10.09.2020</a:t>
            </a:fld>
            <a:endParaRPr lang="ru-RU" dirty="0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10.09.2020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10.09.2020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10.09.2020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10.09.2020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10.09.2020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10.09.2020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10.09.2020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10.09.2020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10.09.2020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10.09.2020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rgbClr val="3399FF"/>
            </a:gs>
            <a:gs pos="16000">
              <a:srgbClr val="00CCCC"/>
            </a:gs>
            <a:gs pos="47000">
              <a:srgbClr val="9999FF"/>
            </a:gs>
            <a:gs pos="60001">
              <a:srgbClr val="2E6792"/>
            </a:gs>
            <a:gs pos="71001">
              <a:srgbClr val="3333CC"/>
            </a:gs>
            <a:gs pos="81000">
              <a:srgbClr val="1170FF"/>
            </a:gs>
            <a:gs pos="100000">
              <a:srgbClr val="006699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10.09.2020</a:t>
            </a:fld>
            <a:endParaRPr lang="ru-RU" dirty="0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https://pp.userapi.com/c848528/v848528681/1090fa/at8MyHOOYmc.jpg" TargetMode="External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3.xml"/><Relationship Id="rId5" Type="http://schemas.openxmlformats.org/officeDocument/2006/relationships/image" Target="https://pp.userapi.com/c846522/v846522681/1785a4/cJIYNNDsL6k.jpg" TargetMode="External"/><Relationship Id="rId4" Type="http://schemas.openxmlformats.org/officeDocument/2006/relationships/image" Target="../media/image8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2910" y="785794"/>
            <a:ext cx="8103844" cy="378621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FFFF00"/>
                </a:solidFill>
              </a:rPr>
              <a:t>Отчёт за 2019 год</a:t>
            </a:r>
            <a:br>
              <a:rPr lang="ru-RU" dirty="0" smtClean="0">
                <a:solidFill>
                  <a:srgbClr val="FFFF00"/>
                </a:solidFill>
              </a:rPr>
            </a:br>
            <a:r>
              <a:rPr lang="ru-RU" dirty="0" smtClean="0">
                <a:solidFill>
                  <a:srgbClr val="FFFF00"/>
                </a:solidFill>
              </a:rPr>
              <a:t> о работе Государственного бюджетного учреждения города Москвы </a:t>
            </a:r>
            <a:br>
              <a:rPr lang="ru-RU" dirty="0" smtClean="0">
                <a:solidFill>
                  <a:srgbClr val="FFFF00"/>
                </a:solidFill>
              </a:rPr>
            </a:br>
            <a:r>
              <a:rPr lang="ru-RU" dirty="0" err="1" smtClean="0">
                <a:solidFill>
                  <a:srgbClr val="FFFF00"/>
                </a:solidFill>
              </a:rPr>
              <a:t>Спортивно-досугового</a:t>
            </a:r>
            <a:r>
              <a:rPr lang="ru-RU" dirty="0" smtClean="0">
                <a:solidFill>
                  <a:srgbClr val="FFFF00"/>
                </a:solidFill>
              </a:rPr>
              <a:t> центра «Фортуна»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1027" name="Picture 3" descr="C:\Users\User5\Desktop\Юлия НЕОБХОДИМОЕ\ЮЛИЯ\fortuna_logo - копия - копия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57942" y="4071942"/>
            <a:ext cx="2786058" cy="2786058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500042"/>
            <a:ext cx="7772400" cy="1362456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FF00"/>
                </a:solidFill>
              </a:rPr>
              <a:t>Театральная студия «Зазеркалье»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1026" name="Picture 2" descr="IMG_306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2178884"/>
            <a:ext cx="3586164" cy="2688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IMG_305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29190" y="2214554"/>
            <a:ext cx="3640705" cy="4500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908720"/>
            <a:ext cx="7772400" cy="96013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6000" dirty="0" smtClean="0">
                <a:solidFill>
                  <a:srgbClr val="FFFF00"/>
                </a:solidFill>
              </a:rPr>
              <a:t>Танцевальная студия «Движение»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1026" name="Picture 2" descr="C:\Users\User5\Desktop\NVQCmYJzfc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857496"/>
            <a:ext cx="2428891" cy="3053286"/>
          </a:xfrm>
          <a:prstGeom prst="rect">
            <a:avLst/>
          </a:prstGeom>
          <a:noFill/>
        </p:spPr>
      </p:pic>
      <p:pic>
        <p:nvPicPr>
          <p:cNvPr id="1027" name="Picture 3" descr="C:\Users\User5\Desktop\opDmVUh-M4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57950" y="2000240"/>
            <a:ext cx="2357454" cy="3143271"/>
          </a:xfrm>
          <a:prstGeom prst="rect">
            <a:avLst/>
          </a:prstGeom>
          <a:noFill/>
        </p:spPr>
      </p:pic>
      <p:pic>
        <p:nvPicPr>
          <p:cNvPr id="1028" name="Picture 4" descr="C:\Users\User5\Desktop\3R4B81B4alk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28926" y="2357430"/>
            <a:ext cx="3286148" cy="2464611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786" y="142852"/>
            <a:ext cx="7772400" cy="1255008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FF00"/>
                </a:solidFill>
              </a:rPr>
              <a:t>Бальные танцы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1857364"/>
            <a:ext cx="3646899" cy="24288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86380" y="1714488"/>
            <a:ext cx="2928711" cy="439736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71472" y="214290"/>
            <a:ext cx="8064896" cy="6239046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 fontScale="85000" lnSpcReduction="20000"/>
          </a:bodyPr>
          <a:lstStyle/>
          <a:p>
            <a:pPr algn="ctr"/>
            <a:r>
              <a:rPr lang="ru-RU" sz="2900" b="1" dirty="0" smtClean="0"/>
              <a:t> </a:t>
            </a:r>
            <a:r>
              <a:rPr lang="ru-RU" sz="2600" b="1" dirty="0" smtClean="0">
                <a:solidFill>
                  <a:srgbClr val="7030A0"/>
                </a:solidFill>
              </a:rPr>
              <a:t>Спортивное направление- 525 чел.</a:t>
            </a:r>
            <a:r>
              <a:rPr lang="ru-RU" sz="2600" dirty="0" smtClean="0">
                <a:solidFill>
                  <a:srgbClr val="7030A0"/>
                </a:solidFill>
              </a:rPr>
              <a:t>:</a:t>
            </a:r>
            <a:endParaRPr lang="ru-RU" sz="4500" dirty="0" smtClean="0">
              <a:solidFill>
                <a:srgbClr val="7030A0"/>
              </a:solidFill>
            </a:endParaRPr>
          </a:p>
          <a:p>
            <a:r>
              <a:rPr lang="ru-RU" sz="2000" dirty="0" smtClean="0"/>
              <a:t>1. Секции по мини-футболу для детей и подростков </a:t>
            </a:r>
          </a:p>
          <a:p>
            <a:r>
              <a:rPr lang="ru-RU" sz="2000" dirty="0" smtClean="0"/>
              <a:t>2. Секция по мини-футболу для взрослых</a:t>
            </a:r>
          </a:p>
          <a:p>
            <a:r>
              <a:rPr lang="ru-RU" sz="2000" dirty="0" smtClean="0"/>
              <a:t>3. Секция </a:t>
            </a:r>
            <a:r>
              <a:rPr lang="ru-RU" sz="2000" dirty="0" err="1" smtClean="0"/>
              <a:t>новус</a:t>
            </a:r>
            <a:endParaRPr lang="ru-RU" sz="2000" dirty="0" smtClean="0"/>
          </a:p>
          <a:p>
            <a:r>
              <a:rPr lang="ru-RU" sz="2000" dirty="0" smtClean="0"/>
              <a:t>4. Секции </a:t>
            </a:r>
            <a:r>
              <a:rPr lang="ru-RU" sz="2000" dirty="0" err="1" smtClean="0"/>
              <a:t>жульбак</a:t>
            </a:r>
            <a:endParaRPr lang="ru-RU" sz="2000" dirty="0" smtClean="0"/>
          </a:p>
          <a:p>
            <a:r>
              <a:rPr lang="ru-RU" sz="2000" dirty="0" smtClean="0"/>
              <a:t>5. Секция фигурного катания (роликовые коньки)</a:t>
            </a:r>
          </a:p>
          <a:p>
            <a:r>
              <a:rPr lang="ru-RU" sz="2000" dirty="0" smtClean="0"/>
              <a:t>6. Секция армрестлинга</a:t>
            </a:r>
          </a:p>
          <a:p>
            <a:r>
              <a:rPr lang="ru-RU" sz="2000" dirty="0" smtClean="0"/>
              <a:t>7. Секция пауэрлифтинга</a:t>
            </a:r>
          </a:p>
          <a:p>
            <a:r>
              <a:rPr lang="ru-RU" sz="2000" dirty="0" smtClean="0"/>
              <a:t>8. Секция скандинавской ходьбы </a:t>
            </a:r>
          </a:p>
          <a:p>
            <a:r>
              <a:rPr lang="ru-RU" sz="2000" dirty="0" smtClean="0"/>
              <a:t>9. Секции для лиц с ограниченными возможностями:</a:t>
            </a:r>
          </a:p>
          <a:p>
            <a:r>
              <a:rPr lang="ru-RU" sz="2000" dirty="0" smtClean="0"/>
              <a:t>шашки, шахматы, </a:t>
            </a:r>
            <a:r>
              <a:rPr lang="ru-RU" sz="2000" dirty="0" err="1" smtClean="0"/>
              <a:t>дартс</a:t>
            </a:r>
            <a:r>
              <a:rPr lang="ru-RU" sz="2000" dirty="0" smtClean="0"/>
              <a:t>, </a:t>
            </a:r>
            <a:r>
              <a:rPr lang="ru-RU" sz="2000" dirty="0" err="1" smtClean="0"/>
              <a:t>новус</a:t>
            </a:r>
            <a:r>
              <a:rPr lang="ru-RU" sz="2000" dirty="0" smtClean="0"/>
              <a:t>	</a:t>
            </a:r>
          </a:p>
          <a:p>
            <a:r>
              <a:rPr lang="ru-RU" sz="2000" dirty="0" smtClean="0"/>
              <a:t>10. Секция шахмат для детей и подростков </a:t>
            </a:r>
          </a:p>
          <a:p>
            <a:r>
              <a:rPr lang="ru-RU" sz="2000" dirty="0" smtClean="0"/>
              <a:t>11. Секция шахмат для пенсионеров и ветеранов </a:t>
            </a:r>
          </a:p>
          <a:p>
            <a:r>
              <a:rPr lang="ru-RU" sz="2000" dirty="0" smtClean="0"/>
              <a:t>12. Секции ОФП -2</a:t>
            </a:r>
          </a:p>
          <a:p>
            <a:r>
              <a:rPr lang="ru-RU" sz="2000" dirty="0" smtClean="0"/>
              <a:t>13. Мини-баскетбол</a:t>
            </a:r>
          </a:p>
          <a:p>
            <a:r>
              <a:rPr lang="ru-RU" sz="2000" dirty="0" smtClean="0"/>
              <a:t>14. Секция спортивного ориентирования</a:t>
            </a:r>
          </a:p>
          <a:p>
            <a:endParaRPr lang="ru-RU" sz="1900" dirty="0" smtClean="0"/>
          </a:p>
          <a:p>
            <a:pPr algn="ctr"/>
            <a:r>
              <a:rPr lang="ru-RU" sz="2400" b="1" dirty="0" smtClean="0">
                <a:solidFill>
                  <a:srgbClr val="7030A0"/>
                </a:solidFill>
              </a:rPr>
              <a:t>Платные  спортивные направления:</a:t>
            </a:r>
            <a:endParaRPr lang="ru-RU" sz="1900" b="1" dirty="0" smtClean="0">
              <a:solidFill>
                <a:srgbClr val="7030A0"/>
              </a:solidFill>
            </a:endParaRPr>
          </a:p>
          <a:p>
            <a:pPr marL="457200" indent="-457200"/>
            <a:r>
              <a:rPr lang="ru-RU" sz="1900" b="1" dirty="0" smtClean="0"/>
              <a:t>1. Секция КУДО</a:t>
            </a:r>
          </a:p>
          <a:p>
            <a:pPr marL="457200" indent="-457200"/>
            <a:r>
              <a:rPr lang="ru-RU" sz="1900" b="1" dirty="0" smtClean="0"/>
              <a:t>2. Секция самбо</a:t>
            </a:r>
          </a:p>
          <a:p>
            <a:pPr marL="457200" indent="-457200"/>
            <a:r>
              <a:rPr lang="ru-RU" sz="1900" b="1" dirty="0" smtClean="0"/>
              <a:t>3.  Секция </a:t>
            </a:r>
            <a:r>
              <a:rPr lang="ru-RU" sz="1900" b="1" dirty="0" err="1" smtClean="0"/>
              <a:t>тхэквандо</a:t>
            </a:r>
            <a:endParaRPr lang="ru-RU" sz="1900" b="1" dirty="0" smtClean="0"/>
          </a:p>
          <a:p>
            <a:pPr marL="457200" indent="-457200"/>
            <a:r>
              <a:rPr lang="ru-RU" sz="1900" b="1" dirty="0" smtClean="0"/>
              <a:t>4. Тренажерные залы- 2</a:t>
            </a:r>
          </a:p>
          <a:p>
            <a:pPr marL="457200" indent="-457200"/>
            <a:endParaRPr lang="ru-RU" sz="1900" b="1" dirty="0" smtClean="0">
              <a:solidFill>
                <a:srgbClr val="7030A0"/>
              </a:solidFill>
            </a:endParaRPr>
          </a:p>
          <a:p>
            <a:pPr marL="457200" indent="-457200">
              <a:buAutoNum type="arabicPeriod"/>
            </a:pPr>
            <a:endParaRPr lang="ru-RU" sz="1900" b="1" dirty="0" smtClean="0">
              <a:solidFill>
                <a:srgbClr val="7030A0"/>
              </a:solidFill>
            </a:endParaRPr>
          </a:p>
          <a:p>
            <a:endParaRPr lang="ru-RU" dirty="0"/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48680"/>
            <a:ext cx="7772400" cy="136245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5400" dirty="0" smtClean="0">
                <a:solidFill>
                  <a:srgbClr val="FFFF00"/>
                </a:solidFill>
              </a:rPr>
              <a:t>Мини-футбол для детей и подростков</a:t>
            </a:r>
            <a:endParaRPr lang="ru-RU" sz="5400" dirty="0">
              <a:solidFill>
                <a:srgbClr val="FFFF00"/>
              </a:solidFill>
            </a:endParaRPr>
          </a:p>
        </p:txBody>
      </p:sp>
      <p:pic>
        <p:nvPicPr>
          <p:cNvPr id="6146" name="Picture 2" descr="C:\Users\1\Desktop\фото мероприятия\футбол мини\IMG_078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1988840"/>
            <a:ext cx="3240360" cy="216024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47" name="Picture 3" descr="C:\Users\1\Desktop\фото мероприятия\футбол мини\IMG_082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1988840"/>
            <a:ext cx="3328992" cy="221932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48" name="Picture 4" descr="C:\Users\1\Desktop\фото мероприятия\футбол мини\IMG_070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43808" y="4365104"/>
            <a:ext cx="3312368" cy="220824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500042"/>
            <a:ext cx="7772400" cy="1699126"/>
          </a:xfrm>
        </p:spPr>
        <p:txBody>
          <a:bodyPr/>
          <a:lstStyle/>
          <a:p>
            <a:pPr algn="ctr"/>
            <a:r>
              <a:rPr lang="ru-RU" sz="6000" dirty="0" smtClean="0">
                <a:solidFill>
                  <a:srgbClr val="FFFF00"/>
                </a:solidFill>
              </a:rPr>
              <a:t>Мини-футбол </a:t>
            </a:r>
            <a:br>
              <a:rPr lang="ru-RU" sz="6000" dirty="0" smtClean="0">
                <a:solidFill>
                  <a:srgbClr val="FFFF00"/>
                </a:solidFill>
              </a:rPr>
            </a:b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1028" name="Picture 4" descr="C:\Users\User5\Desktop\2017 год\ФОТО 2017\спорт\футбол молодежка 28.05\Талант-Фортун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785926"/>
            <a:ext cx="4179124" cy="27860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9" name="Picture 5" descr="C:\Users\User5\Desktop\2017 год\ФОТО 2017\спорт\футбол молодежка 28.05\ysrdieIS-ew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3071810"/>
            <a:ext cx="4214841" cy="28104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357166"/>
            <a:ext cx="7772400" cy="1362456"/>
          </a:xfrm>
        </p:spPr>
        <p:txBody>
          <a:bodyPr/>
          <a:lstStyle/>
          <a:p>
            <a:pPr algn="ctr"/>
            <a:r>
              <a:rPr lang="ru-RU" dirty="0" err="1" smtClean="0">
                <a:solidFill>
                  <a:srgbClr val="FFFF00"/>
                </a:solidFill>
              </a:rPr>
              <a:t>Жульбак</a:t>
            </a:r>
            <a:r>
              <a:rPr lang="ru-RU" dirty="0" smtClean="0">
                <a:solidFill>
                  <a:srgbClr val="FFFF00"/>
                </a:solidFill>
              </a:rPr>
              <a:t> и </a:t>
            </a:r>
            <a:r>
              <a:rPr lang="ru-RU" dirty="0" err="1" smtClean="0">
                <a:solidFill>
                  <a:srgbClr val="FFFF00"/>
                </a:solidFill>
              </a:rPr>
              <a:t>новус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2050" name="Picture 2" descr="C:\Users\User5\Desktop\2017 год\ФОТО 2017\спорт\14.04-жульбак\IMG-20170414-WA002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2214554"/>
            <a:ext cx="4095747" cy="30718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1" name="Picture 3" descr="C:\Users\User5\Desktop\2017 год\ФОТО 2017\спорт\14.04-жульбак\IMG-20170414-WA001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57818" y="1928802"/>
            <a:ext cx="3214692" cy="42862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785794"/>
            <a:ext cx="7772400" cy="1071570"/>
          </a:xfrm>
        </p:spPr>
        <p:txBody>
          <a:bodyPr/>
          <a:lstStyle/>
          <a:p>
            <a:pPr algn="ctr"/>
            <a:r>
              <a:rPr lang="ru-RU" sz="6000" dirty="0" smtClean="0">
                <a:solidFill>
                  <a:srgbClr val="FFFF00"/>
                </a:solidFill>
              </a:rPr>
              <a:t>Фигурное катание</a:t>
            </a:r>
            <a:endParaRPr lang="ru-RU" sz="6000" dirty="0">
              <a:solidFill>
                <a:srgbClr val="FFFF00"/>
              </a:solidFill>
            </a:endParaRPr>
          </a:p>
        </p:txBody>
      </p:sp>
      <p:pic>
        <p:nvPicPr>
          <p:cNvPr id="5" name="Picture 3" descr="F:\ФОРТУНА\лившиц 26.02.17\IMG-20170227-WA001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3438" y="2928935"/>
            <a:ext cx="3850005" cy="30718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4" name="Picture 2" descr="IMG-20200108-WA006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10" y="1857364"/>
            <a:ext cx="3570288" cy="268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0"/>
            <a:ext cx="7772400" cy="1152128"/>
          </a:xfrm>
        </p:spPr>
        <p:txBody>
          <a:bodyPr>
            <a:normAutofit/>
          </a:bodyPr>
          <a:lstStyle/>
          <a:p>
            <a:pPr algn="ctr"/>
            <a:r>
              <a:rPr lang="ru-RU" sz="6000" dirty="0" smtClean="0">
                <a:solidFill>
                  <a:srgbClr val="FFFF00"/>
                </a:solidFill>
              </a:rPr>
              <a:t>Армрестлинг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9218" name="Picture 2" descr="D:\фото архив\1\_DSC03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268760"/>
            <a:ext cx="4010431" cy="26635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19" name="Picture 3" descr="D:\фото архив\1\_DSC03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214686"/>
            <a:ext cx="4011549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8662" y="214290"/>
            <a:ext cx="7772400" cy="857256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FF00"/>
                </a:solidFill>
              </a:rPr>
              <a:t>Пауэрлифтинг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4098" name="Picture 2" descr="PEWP072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1357298"/>
            <a:ext cx="3529013" cy="265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 descr="HVZB091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7752" y="2071678"/>
            <a:ext cx="3455987" cy="461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88640"/>
            <a:ext cx="7772400" cy="1362456"/>
          </a:xfrm>
        </p:spPr>
        <p:txBody>
          <a:bodyPr/>
          <a:lstStyle/>
          <a:p>
            <a:pPr algn="ctr"/>
            <a:r>
              <a:rPr lang="ru-RU" sz="5000" dirty="0" smtClean="0">
                <a:solidFill>
                  <a:srgbClr val="FFFF00"/>
                </a:solidFill>
              </a:rPr>
              <a:t>Цели деятельности</a:t>
            </a:r>
            <a:br>
              <a:rPr lang="ru-RU" sz="5000" dirty="0" smtClean="0">
                <a:solidFill>
                  <a:srgbClr val="FFFF00"/>
                </a:solidFill>
              </a:rPr>
            </a:br>
            <a:r>
              <a:rPr lang="ru-RU" sz="5000" dirty="0" smtClean="0">
                <a:solidFill>
                  <a:srgbClr val="FFFF00"/>
                </a:solidFill>
              </a:rPr>
              <a:t>ГБУ СДЦ «Фортуна»</a:t>
            </a:r>
            <a:endParaRPr lang="ru-RU" sz="5000" dirty="0">
              <a:solidFill>
                <a:srgbClr val="FFFF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7544" y="2060848"/>
            <a:ext cx="7772400" cy="4608512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>
            <a:normAutofit fontScale="77500" lnSpcReduction="20000"/>
          </a:bodyPr>
          <a:lstStyle/>
          <a:p>
            <a:pPr algn="just">
              <a:buFont typeface="Arial" pitchFamily="34" charset="0"/>
              <a:buChar char="•"/>
            </a:pPr>
            <a:r>
              <a:rPr lang="ru-RU" sz="2800" dirty="0" smtClean="0"/>
              <a:t> Основной задачей ГБУ СДЦ «Фортуна» является оказание услуг в целях обеспечения реализации предусмотренных федеральными законами, законами города Москвы, нормативно-правовыми актами Правительства Москвы в сфере организации досуговой, социально-воспитательной, физкультурно-оздоровительной и спортивной работы с населением по месту жительства.</a:t>
            </a:r>
          </a:p>
          <a:p>
            <a:pPr algn="just">
              <a:buFont typeface="Arial" pitchFamily="34" charset="0"/>
              <a:buChar char="•"/>
            </a:pPr>
            <a:r>
              <a:rPr lang="ru-RU" sz="2800" dirty="0" smtClean="0"/>
              <a:t>Организация культурного досуга жителей района Митино;</a:t>
            </a:r>
          </a:p>
          <a:p>
            <a:pPr algn="just">
              <a:buFont typeface="Arial" pitchFamily="34" charset="0"/>
              <a:buChar char="•"/>
            </a:pPr>
            <a:r>
              <a:rPr lang="ru-RU" sz="2800" dirty="0" smtClean="0"/>
              <a:t> Популяризация здорового образа жизни, вовлечение жителей района Митино в занятия физической культурой и спортом;</a:t>
            </a:r>
          </a:p>
          <a:p>
            <a:pPr algn="just">
              <a:buFont typeface="Arial" pitchFamily="34" charset="0"/>
              <a:buChar char="•"/>
            </a:pPr>
            <a:r>
              <a:rPr lang="ru-RU" sz="2800" dirty="0" smtClean="0"/>
              <a:t> Организация и проведение местных праздничных и иных зрелищных мероприятий.</a:t>
            </a:r>
          </a:p>
          <a:p>
            <a:endParaRPr lang="ru-RU" dirty="0"/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642918"/>
            <a:ext cx="7763200" cy="1094370"/>
          </a:xfrm>
        </p:spPr>
        <p:txBody>
          <a:bodyPr>
            <a:normAutofit/>
          </a:bodyPr>
          <a:lstStyle/>
          <a:p>
            <a:pPr algn="ctr"/>
            <a:r>
              <a:rPr lang="ru-RU" sz="6000" dirty="0" smtClean="0">
                <a:solidFill>
                  <a:srgbClr val="FFFF00"/>
                </a:solidFill>
              </a:rPr>
              <a:t>Скандинавская ходьба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5" name="Рисунок 4" descr="IMG_536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2910" y="1714488"/>
            <a:ext cx="4000527" cy="3000396"/>
          </a:xfrm>
          <a:prstGeom prst="rect">
            <a:avLst/>
          </a:prstGeom>
        </p:spPr>
      </p:pic>
      <p:pic>
        <p:nvPicPr>
          <p:cNvPr id="6" name="Рисунок 5" descr="IMG_539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6314" y="4000504"/>
            <a:ext cx="4071934" cy="2678901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404664"/>
            <a:ext cx="7772400" cy="1362456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FF00"/>
                </a:solidFill>
              </a:rPr>
              <a:t>Шахматы для детей и подростков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4" name="Picture 3" descr="E:\2014-конец\Мероприятия\Турнир по шахматам 26.10\IMG_715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276872"/>
            <a:ext cx="5148064" cy="343204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E:\2014-конец\Мероприятия\Турнир по шахматам 26.10\IMG_713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988840"/>
            <a:ext cx="2502024" cy="375303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357166"/>
            <a:ext cx="7772400" cy="1362456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FF00"/>
                </a:solidFill>
              </a:rPr>
              <a:t>Шахматы для пенсионеров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53250" name="Picture 2" descr="C:\Users\User5\Desktop\2016 год\фото 2016\спорт\шахматный турнир пенсионеры 21.01\_DSC61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3" y="1785926"/>
            <a:ext cx="3657108" cy="24288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3251" name="Picture 3" descr="C:\Users\User5\Desktop\шахматы пенсионеры 31.01\IMG_063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3143248"/>
            <a:ext cx="4214842" cy="27753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0"/>
            <a:ext cx="7772400" cy="1571612"/>
          </a:xfrm>
        </p:spPr>
        <p:txBody>
          <a:bodyPr/>
          <a:lstStyle/>
          <a:p>
            <a:pPr algn="ctr"/>
            <a:r>
              <a:rPr lang="ru-RU" sz="4000" dirty="0" smtClean="0">
                <a:solidFill>
                  <a:srgbClr val="FFFF00"/>
                </a:solidFill>
              </a:rPr>
              <a:t>Мини-баскетбол</a:t>
            </a:r>
            <a:r>
              <a:rPr lang="ru-RU" sz="44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/>
            </a:r>
            <a:br>
              <a:rPr lang="ru-RU" sz="44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</a:br>
            <a:endParaRPr lang="ru-RU" sz="44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074" name="Picture 2" descr="C:\Users\User5\Desktop\DCJF122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1214422"/>
            <a:ext cx="3762401" cy="21163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5" name="Picture 3" descr="C:\Users\User5\Desktop\CKYG923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48" y="3857628"/>
            <a:ext cx="3500462" cy="26253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6" name="Picture 4" descr="C:\Users\User5\Desktop\VKQT477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29190" y="1500174"/>
            <a:ext cx="3214692" cy="42862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764704"/>
            <a:ext cx="7772400" cy="80690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5400" dirty="0" smtClean="0">
                <a:solidFill>
                  <a:srgbClr val="FFFF00"/>
                </a:solidFill>
              </a:rPr>
              <a:t>Спортивное ориентирование</a:t>
            </a:r>
            <a:endParaRPr lang="ru-RU" sz="5400" dirty="0">
              <a:solidFill>
                <a:srgbClr val="FFFF00"/>
              </a:solidFill>
            </a:endParaRPr>
          </a:p>
        </p:txBody>
      </p:sp>
      <p:pic>
        <p:nvPicPr>
          <p:cNvPr id="2050" name="Picture 2" descr="C:\Users\User5\Desktop\2017 год\ФОТО 2017\спорт\2017-03-04  Спортивное Ориентирование\DSC070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1714488"/>
            <a:ext cx="3240084" cy="24297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C:\Users\User5\Desktop\2017 год\ФОТО 2017\спорт\2017-03-04  Спортивное Ориентирование\DSC066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1714488"/>
            <a:ext cx="3214710" cy="24106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C:\Users\User5\Desktop\2017 год\ФОТО 2017\спорт\2017-03-04  Спортивное Ориентирование\DSC0675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28926" y="4214818"/>
            <a:ext cx="3286148" cy="24642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7772400" cy="1080120"/>
          </a:xfrm>
        </p:spPr>
        <p:txBody>
          <a:bodyPr/>
          <a:lstStyle/>
          <a:p>
            <a:pPr algn="ctr"/>
            <a:r>
              <a:rPr lang="ru-RU" sz="6600" dirty="0" smtClean="0">
                <a:solidFill>
                  <a:srgbClr val="FFFF00"/>
                </a:solidFill>
              </a:rPr>
              <a:t>КУДО</a:t>
            </a:r>
            <a:endParaRPr lang="ru-RU" sz="6600" dirty="0">
              <a:solidFill>
                <a:srgbClr val="FFFF0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556792"/>
            <a:ext cx="2953615" cy="394352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988840"/>
            <a:ext cx="4279133" cy="319194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428604"/>
            <a:ext cx="7772400" cy="82638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FF00"/>
                </a:solidFill>
              </a:rPr>
              <a:t>Самбо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52226" name="Picture 2" descr="C:\Users\User5\Desktop\2016 год\фото 2016\спорт\самбо 4 дек\самбо 4 дек\20161204-sambo0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428736"/>
            <a:ext cx="3857652" cy="25717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2227" name="Picture 3" descr="C:\Users\User5\Desktop\2016 год\фото 2016\спорт\самбо 4 дек\самбо 4 дек\20161204-sambo1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3571876"/>
            <a:ext cx="4346143" cy="28971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214290"/>
            <a:ext cx="7772400" cy="1362456"/>
          </a:xfrm>
        </p:spPr>
        <p:txBody>
          <a:bodyPr/>
          <a:lstStyle/>
          <a:p>
            <a:pPr algn="ctr"/>
            <a:r>
              <a:rPr lang="ru-RU" dirty="0" err="1" smtClean="0">
                <a:solidFill>
                  <a:srgbClr val="FFFF00"/>
                </a:solidFill>
              </a:rPr>
              <a:t>Тхэквандо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1026" name="Picture 2" descr="C:\Users\User5\Downloads\IMG-20180609-WA002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1785926"/>
            <a:ext cx="3857652" cy="243243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7" name="Picture 3" descr="C:\Users\User5\Downloads\IMG-20180609-WA002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4" y="3214686"/>
            <a:ext cx="3813741" cy="29289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786" y="642918"/>
            <a:ext cx="7772400" cy="857256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FF00"/>
                </a:solidFill>
              </a:rPr>
              <a:t>Тренажерный зал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5" name="Picture 2" descr="C:\Users\User5\Desktop\housefit_hg_2017_en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2976" y="1785926"/>
            <a:ext cx="2490527" cy="30098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C:\Users\User5\Desktop\P_20170920_124509_vHDR_O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71934" y="2714620"/>
            <a:ext cx="4317998" cy="24288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7224" y="1571612"/>
            <a:ext cx="7475168" cy="171451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5000" dirty="0" smtClean="0">
                <a:solidFill>
                  <a:srgbClr val="FFFF00"/>
                </a:solidFill>
              </a:rPr>
              <a:t>В 2019 году было проведено 136 мероприятий: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14348" y="2357430"/>
            <a:ext cx="7772400" cy="4153336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/>
              <a:t>	</a:t>
            </a:r>
            <a:r>
              <a:rPr lang="ru-RU" sz="2400" dirty="0" smtClean="0"/>
              <a:t>80 по досугу охват населения составил 4000 чел.  и 56 по спорту охват населения составил 2070 чел.</a:t>
            </a:r>
          </a:p>
          <a:p>
            <a:pPr algn="ctr"/>
            <a:r>
              <a:rPr lang="ru-RU" sz="2400" dirty="0" smtClean="0"/>
              <a:t>	Дети, занимающиеся в кружках, студиях и секциях, участвуют в районных, окружных мероприятиях, соревнованиях и турнирах по разным видам спорта</a:t>
            </a:r>
          </a:p>
          <a:p>
            <a:pPr algn="ctr"/>
            <a:r>
              <a:rPr lang="ru-RU" sz="2400" dirty="0" smtClean="0"/>
              <a:t>	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08720"/>
            <a:ext cx="7628384" cy="165618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dirty="0" smtClean="0">
                <a:solidFill>
                  <a:srgbClr val="FFFF00"/>
                </a:solidFill>
              </a:rPr>
              <a:t>В 2019 году  ГБУ СДЦ «Фортуна» осуществляло  свою деятельность  по  следующим направлениям:</a:t>
            </a:r>
            <a:br>
              <a:rPr lang="ru-RU" sz="4000" dirty="0" smtClean="0">
                <a:solidFill>
                  <a:srgbClr val="FFFF00"/>
                </a:solidFill>
              </a:rPr>
            </a:br>
            <a:endParaRPr lang="ru-RU" sz="4000" dirty="0">
              <a:solidFill>
                <a:srgbClr val="FFFF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204864"/>
            <a:ext cx="8074096" cy="4295970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 fontScale="47500" lnSpcReduction="20000"/>
          </a:bodyPr>
          <a:lstStyle/>
          <a:p>
            <a:pPr algn="ctr"/>
            <a:r>
              <a:rPr lang="ru-RU" sz="3400" b="1" dirty="0" smtClean="0">
                <a:solidFill>
                  <a:srgbClr val="7030A0"/>
                </a:solidFill>
              </a:rPr>
              <a:t>Основные </a:t>
            </a:r>
            <a:r>
              <a:rPr lang="ru-RU" sz="3400" b="1" dirty="0" err="1" smtClean="0">
                <a:solidFill>
                  <a:srgbClr val="7030A0"/>
                </a:solidFill>
              </a:rPr>
              <a:t>досуговые</a:t>
            </a:r>
            <a:r>
              <a:rPr lang="ru-RU" sz="3400" b="1" dirty="0" smtClean="0">
                <a:solidFill>
                  <a:srgbClr val="7030A0"/>
                </a:solidFill>
              </a:rPr>
              <a:t> направления- 225 чел.:  </a:t>
            </a:r>
            <a:endParaRPr lang="ru-RU" sz="3400" dirty="0" smtClean="0">
              <a:solidFill>
                <a:srgbClr val="7030A0"/>
              </a:solidFill>
            </a:endParaRPr>
          </a:p>
          <a:p>
            <a:r>
              <a:rPr lang="ru-RU" sz="3400" dirty="0" smtClean="0"/>
              <a:t>1.  ИЗО студия</a:t>
            </a:r>
          </a:p>
          <a:p>
            <a:r>
              <a:rPr lang="ru-RU" sz="3400" dirty="0" smtClean="0"/>
              <a:t>2. Творческая мастерская по </a:t>
            </a:r>
            <a:r>
              <a:rPr lang="ru-RU" sz="3400" dirty="0" err="1" smtClean="0"/>
              <a:t>бисероплетению</a:t>
            </a:r>
            <a:endParaRPr lang="ru-RU" sz="3400" dirty="0" smtClean="0"/>
          </a:p>
          <a:p>
            <a:r>
              <a:rPr lang="ru-RU" sz="3400" dirty="0" smtClean="0"/>
              <a:t>3. Вокально-инструментальная студия</a:t>
            </a:r>
          </a:p>
          <a:p>
            <a:r>
              <a:rPr lang="ru-RU" sz="3400" dirty="0" smtClean="0"/>
              <a:t>4. Хор для пенсионеров</a:t>
            </a:r>
          </a:p>
          <a:p>
            <a:r>
              <a:rPr lang="ru-RU" sz="3400" dirty="0" smtClean="0"/>
              <a:t>5. Студия детского  раннего развития</a:t>
            </a:r>
          </a:p>
          <a:p>
            <a:r>
              <a:rPr lang="ru-RU" sz="3400" dirty="0" smtClean="0"/>
              <a:t>6. Студия </a:t>
            </a:r>
            <a:r>
              <a:rPr lang="ru-RU" sz="3400" dirty="0" err="1" smtClean="0"/>
              <a:t>бумагопластики</a:t>
            </a:r>
            <a:endParaRPr lang="ru-RU" sz="3400" dirty="0" smtClean="0"/>
          </a:p>
          <a:p>
            <a:r>
              <a:rPr lang="ru-RU" sz="3400" dirty="0" smtClean="0"/>
              <a:t>7. Танцы 40 +</a:t>
            </a:r>
          </a:p>
          <a:p>
            <a:r>
              <a:rPr lang="ru-RU" sz="3400" dirty="0" smtClean="0"/>
              <a:t>8.Театральная студия «Зазеркалье»</a:t>
            </a:r>
          </a:p>
          <a:p>
            <a:r>
              <a:rPr lang="ru-RU" sz="3400" dirty="0" smtClean="0"/>
              <a:t>9. Изо для взрослого поколения</a:t>
            </a:r>
          </a:p>
          <a:p>
            <a:endParaRPr lang="ru-RU" sz="3300" b="1" dirty="0" smtClean="0">
              <a:solidFill>
                <a:srgbClr val="7030A0"/>
              </a:solidFill>
            </a:endParaRPr>
          </a:p>
          <a:p>
            <a:pPr algn="ctr"/>
            <a:r>
              <a:rPr lang="ru-RU" sz="3300" b="1" dirty="0" smtClean="0">
                <a:solidFill>
                  <a:srgbClr val="7030A0"/>
                </a:solidFill>
              </a:rPr>
              <a:t>Платные </a:t>
            </a:r>
            <a:r>
              <a:rPr lang="ru-RU" sz="3300" b="1" dirty="0" err="1" smtClean="0">
                <a:solidFill>
                  <a:srgbClr val="7030A0"/>
                </a:solidFill>
              </a:rPr>
              <a:t>досуговые</a:t>
            </a:r>
            <a:r>
              <a:rPr lang="ru-RU" sz="3300" b="1" dirty="0" smtClean="0">
                <a:solidFill>
                  <a:srgbClr val="7030A0"/>
                </a:solidFill>
              </a:rPr>
              <a:t> направления:</a:t>
            </a:r>
            <a:endParaRPr lang="ru-RU" sz="3300" dirty="0" smtClean="0">
              <a:solidFill>
                <a:srgbClr val="7030A0"/>
              </a:solidFill>
            </a:endParaRPr>
          </a:p>
          <a:p>
            <a:r>
              <a:rPr lang="ru-RU" sz="3300" dirty="0" smtClean="0"/>
              <a:t>1. Танцевальная студия «Движение»</a:t>
            </a:r>
          </a:p>
          <a:p>
            <a:r>
              <a:rPr lang="ru-RU" sz="3300" dirty="0" smtClean="0"/>
              <a:t>2. Бальные танцы</a:t>
            </a:r>
          </a:p>
          <a:p>
            <a:r>
              <a:rPr lang="ru-RU" sz="3300" dirty="0" smtClean="0"/>
              <a:t>3.Изостудия</a:t>
            </a:r>
            <a:endParaRPr lang="ru-RU" dirty="0" smtClean="0"/>
          </a:p>
          <a:p>
            <a:endParaRPr lang="ru-RU" sz="2100" dirty="0" smtClean="0"/>
          </a:p>
          <a:p>
            <a:endParaRPr lang="ru-RU" sz="2100" dirty="0" smtClean="0"/>
          </a:p>
          <a:p>
            <a:r>
              <a:rPr lang="ru-RU" sz="800" dirty="0" smtClean="0"/>
              <a:t> </a:t>
            </a:r>
          </a:p>
          <a:p>
            <a:endParaRPr lang="ru-RU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1538" y="2643182"/>
            <a:ext cx="7286676" cy="2857520"/>
          </a:xfrm>
        </p:spPr>
        <p:txBody>
          <a:bodyPr/>
          <a:lstStyle/>
          <a:p>
            <a:pPr algn="ctr"/>
            <a:r>
              <a:rPr lang="ru-RU" sz="5400" dirty="0" smtClean="0">
                <a:solidFill>
                  <a:srgbClr val="FFFF00"/>
                </a:solidFill>
              </a:rPr>
              <a:t>В 2019 году команды </a:t>
            </a:r>
            <a:br>
              <a:rPr lang="ru-RU" sz="5400" dirty="0" smtClean="0">
                <a:solidFill>
                  <a:srgbClr val="FFFF00"/>
                </a:solidFill>
              </a:rPr>
            </a:br>
            <a:r>
              <a:rPr lang="ru-RU" sz="5400" dirty="0" smtClean="0">
                <a:solidFill>
                  <a:srgbClr val="FFFF00"/>
                </a:solidFill>
              </a:rPr>
              <a:t>района Митино и </a:t>
            </a:r>
            <a:br>
              <a:rPr lang="ru-RU" sz="5400" dirty="0" smtClean="0">
                <a:solidFill>
                  <a:srgbClr val="FFFF00"/>
                </a:solidFill>
              </a:rPr>
            </a:br>
            <a:r>
              <a:rPr lang="ru-RU" sz="5400" dirty="0" smtClean="0">
                <a:solidFill>
                  <a:srgbClr val="FFFF00"/>
                </a:solidFill>
              </a:rPr>
              <a:t>ГБУ СДЦ «Фортуна»</a:t>
            </a:r>
            <a:br>
              <a:rPr lang="ru-RU" sz="5400" dirty="0" smtClean="0">
                <a:solidFill>
                  <a:srgbClr val="FFFF00"/>
                </a:solidFill>
              </a:rPr>
            </a:br>
            <a:r>
              <a:rPr lang="ru-RU" sz="5400" dirty="0" smtClean="0">
                <a:solidFill>
                  <a:srgbClr val="FFFF00"/>
                </a:solidFill>
              </a:rPr>
              <a:t> заняли 29 призовых мест в окружных  и городских соревнованиях</a:t>
            </a:r>
            <a:endParaRPr lang="ru-RU" sz="66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2910" y="0"/>
            <a:ext cx="7851648" cy="178595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4900" dirty="0" smtClean="0">
                <a:solidFill>
                  <a:srgbClr val="FFFF00"/>
                </a:solidFill>
              </a:rPr>
              <a:t>4-</a:t>
            </a:r>
            <a:r>
              <a:rPr lang="en-US" sz="4900" dirty="0" smtClean="0">
                <a:solidFill>
                  <a:srgbClr val="FFFF00"/>
                </a:solidFill>
              </a:rPr>
              <a:t>I</a:t>
            </a:r>
            <a:r>
              <a:rPr lang="ru-RU" sz="4900" dirty="0" smtClean="0">
                <a:solidFill>
                  <a:srgbClr val="FFFF00"/>
                </a:solidFill>
              </a:rPr>
              <a:t> мест</a:t>
            </a:r>
            <a:r>
              <a:rPr lang="ru-RU" sz="4400" dirty="0" smtClean="0">
                <a:solidFill>
                  <a:srgbClr val="FFFF00"/>
                </a:solidFill>
              </a:rPr>
              <a:t>,5-</a:t>
            </a:r>
            <a:r>
              <a:rPr lang="en-US" sz="4400" dirty="0" smtClean="0">
                <a:solidFill>
                  <a:srgbClr val="FFFF00"/>
                </a:solidFill>
              </a:rPr>
              <a:t>II</a:t>
            </a:r>
            <a:r>
              <a:rPr lang="ru-RU" sz="4400" dirty="0" smtClean="0">
                <a:solidFill>
                  <a:srgbClr val="FFFF00"/>
                </a:solidFill>
              </a:rPr>
              <a:t> мест,4-</a:t>
            </a:r>
            <a:r>
              <a:rPr lang="en-US" sz="4400" dirty="0" smtClean="0">
                <a:solidFill>
                  <a:srgbClr val="FFFF00"/>
                </a:solidFill>
              </a:rPr>
              <a:t>III</a:t>
            </a:r>
            <a:r>
              <a:rPr lang="ru-RU" sz="4400" dirty="0" smtClean="0">
                <a:solidFill>
                  <a:srgbClr val="FFFF00"/>
                </a:solidFill>
              </a:rPr>
              <a:t> мест </a:t>
            </a:r>
            <a:r>
              <a:rPr lang="en-US" sz="4400" dirty="0" smtClean="0">
                <a:solidFill>
                  <a:srgbClr val="FFFF00"/>
                </a:solidFill>
              </a:rPr>
              <a:t/>
            </a:r>
            <a:br>
              <a:rPr lang="en-US" sz="4400" dirty="0" smtClean="0">
                <a:solidFill>
                  <a:srgbClr val="FFFF00"/>
                </a:solidFill>
              </a:rPr>
            </a:br>
            <a:r>
              <a:rPr lang="ru-RU" sz="4400" dirty="0" smtClean="0">
                <a:solidFill>
                  <a:srgbClr val="FFFF00"/>
                </a:solidFill>
              </a:rPr>
              <a:t> Соревнования по самбо г. Красногорск</a:t>
            </a:r>
            <a:endParaRPr lang="ru-RU" sz="4900" dirty="0">
              <a:solidFill>
                <a:srgbClr val="FFFF00"/>
              </a:solidFill>
            </a:endParaRPr>
          </a:p>
        </p:txBody>
      </p:sp>
      <p:pic>
        <p:nvPicPr>
          <p:cNvPr id="1026" name="Picture 2" descr="C:\Users\User5\Downloads\IMG-20200126-WA000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2071678"/>
            <a:ext cx="2857520" cy="381002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27" name="Picture 3" descr="C:\Users\User5\Downloads\IMG-20200126-WA000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48" y="2643182"/>
            <a:ext cx="4136167" cy="309243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4348" y="571480"/>
            <a:ext cx="7851648" cy="178595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4400" dirty="0" smtClean="0">
                <a:solidFill>
                  <a:srgbClr val="FFFF00"/>
                </a:solidFill>
              </a:rPr>
              <a:t>3 место</a:t>
            </a:r>
            <a:br>
              <a:rPr lang="ru-RU" sz="4400" dirty="0" smtClean="0">
                <a:solidFill>
                  <a:srgbClr val="FFFF00"/>
                </a:solidFill>
              </a:rPr>
            </a:br>
            <a:r>
              <a:rPr lang="ru-RU" sz="4400" dirty="0" smtClean="0">
                <a:solidFill>
                  <a:srgbClr val="FFFF00"/>
                </a:solidFill>
              </a:rPr>
              <a:t>в с</a:t>
            </a:r>
            <a:r>
              <a:rPr lang="ru-RU" sz="4000" dirty="0" smtClean="0">
                <a:solidFill>
                  <a:srgbClr val="FFFF00"/>
                </a:solidFill>
              </a:rPr>
              <a:t>оревнованиях по настольному теннису </a:t>
            </a:r>
            <a:br>
              <a:rPr lang="ru-RU" sz="4000" dirty="0" smtClean="0">
                <a:solidFill>
                  <a:srgbClr val="FFFF00"/>
                </a:solidFill>
              </a:rPr>
            </a:br>
            <a:r>
              <a:rPr lang="ru-RU" sz="4000" dirty="0" smtClean="0">
                <a:solidFill>
                  <a:srgbClr val="FFFF00"/>
                </a:solidFill>
              </a:rPr>
              <a:t>в рамках Спартакиады Пенсионеров СЗАО 2019 </a:t>
            </a:r>
            <a:endParaRPr lang="ru-RU" sz="4400" dirty="0">
              <a:solidFill>
                <a:srgbClr val="FFFF00"/>
              </a:solidFill>
            </a:endParaRPr>
          </a:p>
        </p:txBody>
      </p:sp>
      <p:pic>
        <p:nvPicPr>
          <p:cNvPr id="5" name="Picture 2" descr="https://pp.userapi.com/c836322/v836322111/62eb9/KEozff0X1wU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5" y="2285992"/>
            <a:ext cx="3786214" cy="25231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4" descr="https://pp.userapi.com/c836322/v836322111/62e69/TYD9BBEeSMw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3429000"/>
            <a:ext cx="3664050" cy="24417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2910" y="0"/>
            <a:ext cx="7851648" cy="178595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4400" dirty="0" smtClean="0">
                <a:solidFill>
                  <a:srgbClr val="FFFF00"/>
                </a:solidFill>
              </a:rPr>
              <a:t> 3 место </a:t>
            </a:r>
            <a:br>
              <a:rPr lang="ru-RU" sz="4400" dirty="0" smtClean="0">
                <a:solidFill>
                  <a:srgbClr val="FFFF00"/>
                </a:solidFill>
              </a:rPr>
            </a:br>
            <a:r>
              <a:rPr lang="ru-RU" sz="4000" dirty="0" smtClean="0">
                <a:solidFill>
                  <a:srgbClr val="FFFF00"/>
                </a:solidFill>
              </a:rPr>
              <a:t>Соревнования по шахматам в рамках Спартакиады «Мир равных возможностей»</a:t>
            </a:r>
            <a:endParaRPr lang="ru-RU" sz="3600" dirty="0">
              <a:solidFill>
                <a:srgbClr val="FFFF00"/>
              </a:solidFill>
            </a:endParaRPr>
          </a:p>
        </p:txBody>
      </p:sp>
      <p:pic>
        <p:nvPicPr>
          <p:cNvPr id="1026" name="Picture 2" descr="C:\Users\User5\Downloads\IMG_458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2285992"/>
            <a:ext cx="3659193" cy="27443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7" name="Picture 3" descr="C:\Users\User5\Downloads\shakhmat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3143248"/>
            <a:ext cx="3784590" cy="28384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1472" y="1000108"/>
            <a:ext cx="7851648" cy="1785950"/>
          </a:xfrm>
        </p:spPr>
        <p:txBody>
          <a:bodyPr>
            <a:normAutofit fontScale="90000"/>
          </a:bodyPr>
          <a:lstStyle/>
          <a:p>
            <a:pPr lvl="0" algn="ctr"/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>
                <a:solidFill>
                  <a:srgbClr val="FFFF00"/>
                </a:solidFill>
              </a:rPr>
              <a:t>1и 2 место в соревнованиях по мини-футболу в рамках окружной Спартакиады «Московский </a:t>
            </a:r>
            <a:r>
              <a:rPr lang="ru-RU" sz="3600" dirty="0" err="1" smtClean="0">
                <a:solidFill>
                  <a:srgbClr val="FFFF00"/>
                </a:solidFill>
              </a:rPr>
              <a:t>двор-спортивный</a:t>
            </a:r>
            <a:r>
              <a:rPr lang="ru-RU" sz="3600" dirty="0" smtClean="0">
                <a:solidFill>
                  <a:srgbClr val="FFFF00"/>
                </a:solidFill>
              </a:rPr>
              <a:t> двор»,</a:t>
            </a:r>
            <a:br>
              <a:rPr lang="ru-RU" sz="3600" dirty="0" smtClean="0">
                <a:solidFill>
                  <a:srgbClr val="FFFF00"/>
                </a:solidFill>
              </a:rPr>
            </a:br>
            <a:r>
              <a:rPr lang="ru-RU" sz="3600" dirty="0" smtClean="0">
                <a:solidFill>
                  <a:srgbClr val="FFFF00"/>
                </a:solidFill>
              </a:rPr>
              <a:t>3 место</a:t>
            </a:r>
            <a:br>
              <a:rPr lang="ru-RU" sz="3600" dirty="0" smtClean="0">
                <a:solidFill>
                  <a:srgbClr val="FFFF00"/>
                </a:solidFill>
              </a:rPr>
            </a:br>
            <a:r>
              <a:rPr lang="ru-RU" sz="3600" dirty="0" smtClean="0">
                <a:solidFill>
                  <a:srgbClr val="FFFF00"/>
                </a:solidFill>
              </a:rPr>
              <a:t> Пляжный футбол «Кубок Спартака» </a:t>
            </a:r>
            <a:endParaRPr lang="ru-RU" sz="4000" dirty="0">
              <a:solidFill>
                <a:srgbClr val="FFFF00"/>
              </a:solidFill>
            </a:endParaRPr>
          </a:p>
        </p:txBody>
      </p:sp>
      <p:pic>
        <p:nvPicPr>
          <p:cNvPr id="2050" name="Picture 2" descr="C:\Users\User5\Downloads\LA-y25z-jY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3214686"/>
            <a:ext cx="3654438" cy="27408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1" name="Picture 3" descr="C:\Users\User5\Downloads\9FJzl8uB8jM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628" y="2857496"/>
            <a:ext cx="2786064" cy="37147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428736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4400" dirty="0" err="1" smtClean="0">
                <a:solidFill>
                  <a:srgbClr val="FFFF00"/>
                </a:solidFill>
              </a:rPr>
              <a:t>Усков</a:t>
            </a:r>
            <a:r>
              <a:rPr lang="ru-RU" sz="4400" dirty="0" smtClean="0">
                <a:solidFill>
                  <a:srgbClr val="FFFF00"/>
                </a:solidFill>
              </a:rPr>
              <a:t> Сергей Александрович</a:t>
            </a:r>
            <a:br>
              <a:rPr lang="ru-RU" sz="4400" dirty="0" smtClean="0">
                <a:solidFill>
                  <a:srgbClr val="FFFF00"/>
                </a:solidFill>
              </a:rPr>
            </a:br>
            <a:r>
              <a:rPr lang="ru-RU" sz="4400" dirty="0" smtClean="0">
                <a:solidFill>
                  <a:srgbClr val="FFFF00"/>
                </a:solidFill>
              </a:rPr>
              <a:t>занял 2 место в номинации «Лучший организатор физкультурно-спортивной работы по месту жительства» в СЗАО.</a:t>
            </a:r>
            <a:endParaRPr lang="ru-RU" sz="4400" dirty="0">
              <a:solidFill>
                <a:srgbClr val="FFFF00"/>
              </a:solidFill>
            </a:endParaRPr>
          </a:p>
        </p:txBody>
      </p:sp>
      <p:pic>
        <p:nvPicPr>
          <p:cNvPr id="3074" name="Picture 2" descr="C:\Users\User5\Desktop\2017 год\ФОТО 2017\спорт\шахматы дети 24.04.2017\IMG-20170523-WA0034 - копия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2571744"/>
            <a:ext cx="2079886" cy="3736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 descr="C:\Users\User5\Desktop\2017 год\ФОТО 2017\спорт\шахматы дети\IMG_6430.JPG"/>
          <p:cNvPicPr>
            <a:picLocks noChangeAspect="1" noChangeArrowheads="1"/>
          </p:cNvPicPr>
          <p:nvPr/>
        </p:nvPicPr>
        <p:blipFill>
          <a:blip r:embed="rId3"/>
          <a:srcRect l="16120" t="21875" r="11224"/>
          <a:stretch>
            <a:fillRect/>
          </a:stretch>
        </p:blipFill>
        <p:spPr bwMode="auto">
          <a:xfrm>
            <a:off x="3480428" y="2786058"/>
            <a:ext cx="4520595" cy="36456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285728"/>
            <a:ext cx="7772400" cy="1362456"/>
          </a:xfrm>
        </p:spPr>
        <p:txBody>
          <a:bodyPr/>
          <a:lstStyle/>
          <a:p>
            <a:pPr lvl="0" algn="ctr"/>
            <a:r>
              <a:rPr lang="ru-RU" sz="3200" dirty="0" smtClean="0">
                <a:solidFill>
                  <a:srgbClr val="FFFF00"/>
                </a:solidFill>
              </a:rPr>
              <a:t>Праздничное мероприятие для жителей района Митино, посвященное Масленице: «Широкая Масленица»</a:t>
            </a:r>
            <a:endParaRPr lang="ru-RU" sz="3200" dirty="0">
              <a:solidFill>
                <a:srgbClr val="FFFF00"/>
              </a:solidFill>
            </a:endParaRPr>
          </a:p>
        </p:txBody>
      </p:sp>
      <p:pic>
        <p:nvPicPr>
          <p:cNvPr id="6" name="Рисунок 5" descr="C:\Users\User\Desktop\масленица 2020\Масленица Пятницкое\ILAP8700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1571613"/>
            <a:ext cx="3500462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User\Desktop\масленица 2020\Масленица Пятницкое\IMG_524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1643050"/>
            <a:ext cx="3524250" cy="263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User\Desktop\масленица 2020\Масленица Пятницкое\KUNV5335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28926" y="4429132"/>
            <a:ext cx="3357586" cy="2428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 txBox="1">
            <a:spLocks/>
          </p:cNvSpPr>
          <p:nvPr/>
        </p:nvSpPr>
        <p:spPr>
          <a:xfrm>
            <a:off x="571472" y="1285860"/>
            <a:ext cx="7637334" cy="500066"/>
          </a:xfrm>
          <a:prstGeom prst="rect">
            <a:avLst/>
          </a:prstGeom>
          <a:ln>
            <a:noFill/>
          </a:ln>
        </p:spPr>
        <p:txBody>
          <a:bodyPr vert="horz" lIns="0" tIns="0" r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 smtClean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4400" b="1" i="0" u="none" strike="noStrike" kern="1200" cap="none" spc="0" normalizeH="0" baseline="0" noProof="0" dirty="0" smtClean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4400" b="1" i="0" u="none" strike="noStrike" kern="1200" cap="none" spc="0" normalizeH="0" baseline="0" noProof="0" dirty="0" smtClean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4400" b="1" i="0" u="none" strike="noStrike" kern="1200" cap="none" spc="0" normalizeH="0" baseline="0" noProof="0" dirty="0" smtClean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4400" b="1" i="0" u="none" strike="noStrike" kern="1200" cap="none" spc="0" normalizeH="0" baseline="0" noProof="0" dirty="0" smtClean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4400" b="1" i="0" u="none" strike="noStrike" kern="1200" cap="none" spc="0" normalizeH="0" baseline="0" noProof="0" dirty="0" smtClean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4400" b="1" i="0" u="none" strike="noStrike" kern="1200" cap="none" spc="0" normalizeH="0" baseline="0" noProof="0" dirty="0" smtClean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4400" b="1" i="0" u="none" strike="noStrike" kern="1200" cap="none" spc="0" normalizeH="0" baseline="0" noProof="0" dirty="0" smtClean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4400" b="1" i="0" u="none" strike="noStrike" kern="1200" cap="none" spc="0" normalizeH="0" baseline="0" noProof="0" dirty="0" smtClean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4400" b="1" i="0" u="none" strike="noStrike" kern="1200" cap="none" spc="0" normalizeH="0" baseline="0" noProof="0" dirty="0" smtClean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4400" b="1" i="0" u="none" strike="noStrike" kern="1200" cap="none" spc="0" normalizeH="0" baseline="0" noProof="0" dirty="0" smtClean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4400" b="1" i="0" u="none" strike="noStrike" kern="1200" cap="none" spc="0" normalizeH="0" baseline="0" noProof="0" dirty="0" smtClean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4400" b="1" i="0" u="none" strike="noStrike" kern="1200" cap="none" spc="0" normalizeH="0" baseline="0" noProof="0" dirty="0" smtClean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4400" b="1" i="0" u="none" strike="noStrike" kern="1200" cap="none" spc="0" normalizeH="0" baseline="0" noProof="0" dirty="0" smtClean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4400" b="1" i="0" u="none" strike="noStrike" kern="1200" cap="none" spc="0" normalizeH="0" baseline="0" noProof="0" dirty="0" smtClean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4400" b="1" i="0" u="none" strike="noStrike" kern="1200" cap="none" spc="0" normalizeH="0" baseline="0" noProof="0" dirty="0" smtClean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4400" b="1" i="0" u="none" strike="noStrike" kern="1200" cap="none" spc="0" normalizeH="0" baseline="0" noProof="0" dirty="0" smtClean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4400" b="1" i="0" u="none" strike="noStrike" kern="1200" cap="none" spc="0" normalizeH="0" baseline="0" noProof="0" dirty="0" smtClean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4000" b="1" i="0" u="none" strike="noStrike" kern="1200" cap="none" spc="0" normalizeH="0" baseline="0" noProof="0" dirty="0" smtClean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4000" b="1" i="0" u="none" strike="noStrike" kern="1200" cap="none" spc="0" normalizeH="0" baseline="0" noProof="0" dirty="0" smtClean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4000" b="1" i="0" u="none" strike="noStrike" kern="1200" cap="none" spc="0" normalizeH="0" baseline="0" noProof="0" dirty="0" smtClean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4000" b="1" i="0" u="none" strike="noStrike" kern="1200" cap="none" spc="0" normalizeH="0" baseline="0" noProof="0" dirty="0" smtClean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4000" b="1" i="0" u="none" strike="noStrike" kern="1200" cap="none" spc="0" normalizeH="0" baseline="0" noProof="0" dirty="0" smtClean="0">
                <a:ln w="635">
                  <a:noFill/>
                </a:ln>
                <a:solidFill>
                  <a:srgbClr val="FFFF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Открытое </a:t>
            </a:r>
            <a:r>
              <a:rPr lang="ru-RU" sz="4000" b="1" dirty="0" smtClean="0">
                <a:ln w="635">
                  <a:noFill/>
                </a:ln>
                <a:solidFill>
                  <a:srgbClr val="FFFF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первенство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dirty="0" smtClean="0">
                <a:ln w="635">
                  <a:noFill/>
                </a:ln>
                <a:solidFill>
                  <a:srgbClr val="FFFF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 района Митино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dirty="0" smtClean="0">
                <a:ln w="635">
                  <a:noFill/>
                </a:ln>
                <a:solidFill>
                  <a:srgbClr val="FFFF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по спортивному ориентированию</a:t>
            </a:r>
            <a:endParaRPr kumimoji="0" lang="ru-RU" sz="4400" b="1" i="0" u="none" strike="noStrike" kern="1200" cap="none" spc="0" normalizeH="0" baseline="0" noProof="0" dirty="0">
              <a:ln w="635">
                <a:noFill/>
              </a:ln>
              <a:solidFill>
                <a:srgbClr val="FFFF00"/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 descr="CKJA759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857364"/>
            <a:ext cx="2643206" cy="3524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VUZG995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00364" y="1857364"/>
            <a:ext cx="2643206" cy="352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 descr="CZBZ665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57884" y="1857364"/>
            <a:ext cx="2643206" cy="352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8596" y="1071546"/>
            <a:ext cx="7851648" cy="625842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/>
            </a:r>
            <a:br>
              <a:rPr lang="ru-RU" sz="4400" dirty="0" smtClean="0"/>
            </a:br>
            <a:r>
              <a:rPr lang="ru-RU" sz="4400" dirty="0" smtClean="0"/>
              <a:t/>
            </a:r>
            <a:br>
              <a:rPr lang="ru-RU" sz="4400" dirty="0" smtClean="0"/>
            </a:br>
            <a:r>
              <a:rPr lang="ru-RU" sz="4400" dirty="0" smtClean="0"/>
              <a:t/>
            </a:r>
            <a:br>
              <a:rPr lang="ru-RU" sz="4400" dirty="0" smtClean="0"/>
            </a:br>
            <a:r>
              <a:rPr lang="ru-RU" sz="4400" dirty="0" smtClean="0"/>
              <a:t/>
            </a:r>
            <a:br>
              <a:rPr lang="ru-RU" sz="4400" dirty="0" smtClean="0"/>
            </a:br>
            <a:r>
              <a:rPr lang="ru-RU" sz="4400" dirty="0" smtClean="0"/>
              <a:t/>
            </a:r>
            <a:br>
              <a:rPr lang="ru-RU" sz="4400" dirty="0" smtClean="0"/>
            </a:br>
            <a:r>
              <a:rPr lang="ru-RU" sz="4400" dirty="0" smtClean="0"/>
              <a:t/>
            </a:r>
            <a:br>
              <a:rPr lang="ru-RU" sz="4400" dirty="0" smtClean="0"/>
            </a:br>
            <a:r>
              <a:rPr lang="ru-RU" sz="4400" dirty="0" smtClean="0"/>
              <a:t/>
            </a:r>
            <a:br>
              <a:rPr lang="ru-RU" sz="4400" dirty="0" smtClean="0"/>
            </a:br>
            <a:r>
              <a:rPr lang="ru-RU" sz="4400" dirty="0" smtClean="0"/>
              <a:t/>
            </a:r>
            <a:br>
              <a:rPr lang="ru-RU" sz="4400" dirty="0" smtClean="0"/>
            </a:br>
            <a:r>
              <a:rPr lang="ru-RU" sz="4400" dirty="0" smtClean="0"/>
              <a:t/>
            </a:r>
            <a:br>
              <a:rPr lang="ru-RU" sz="4400" dirty="0" smtClean="0"/>
            </a:b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en-US" sz="3600" dirty="0" err="1" smtClean="0">
                <a:solidFill>
                  <a:srgbClr val="FFFF00"/>
                </a:solidFill>
              </a:rPr>
              <a:t>Праздничное</a:t>
            </a:r>
            <a:r>
              <a:rPr lang="en-US" sz="3600" dirty="0" smtClean="0">
                <a:solidFill>
                  <a:srgbClr val="FFFF00"/>
                </a:solidFill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</a:rPr>
              <a:t>мероприятие</a:t>
            </a:r>
            <a:r>
              <a:rPr lang="en-US" sz="3600" dirty="0" smtClean="0">
                <a:solidFill>
                  <a:srgbClr val="FFFF00"/>
                </a:solidFill>
              </a:rPr>
              <a:t> </a:t>
            </a:r>
            <a:br>
              <a:rPr lang="en-US" sz="3600" dirty="0" smtClean="0">
                <a:solidFill>
                  <a:srgbClr val="FFFF00"/>
                </a:solidFill>
              </a:rPr>
            </a:br>
            <a:r>
              <a:rPr lang="en-US" sz="3600" dirty="0" smtClean="0">
                <a:solidFill>
                  <a:srgbClr val="FFFF00"/>
                </a:solidFill>
              </a:rPr>
              <a:t>“</a:t>
            </a:r>
            <a:r>
              <a:rPr lang="en-US" sz="3600" dirty="0" err="1" smtClean="0">
                <a:solidFill>
                  <a:srgbClr val="FFFF00"/>
                </a:solidFill>
              </a:rPr>
              <a:t>Весенняя</a:t>
            </a:r>
            <a:r>
              <a:rPr lang="en-US" sz="3600" dirty="0" smtClean="0">
                <a:solidFill>
                  <a:srgbClr val="FFFF00"/>
                </a:solidFill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</a:rPr>
              <a:t>капель</a:t>
            </a:r>
            <a:r>
              <a:rPr lang="en-US" sz="3600" dirty="0" smtClean="0">
                <a:solidFill>
                  <a:srgbClr val="FFFF00"/>
                </a:solidFill>
              </a:rPr>
              <a:t>”, </a:t>
            </a:r>
            <a:r>
              <a:rPr lang="en-US" sz="3600" dirty="0" err="1" smtClean="0">
                <a:solidFill>
                  <a:srgbClr val="FFFF00"/>
                </a:solidFill>
              </a:rPr>
              <a:t>посвященное</a:t>
            </a:r>
            <a:r>
              <a:rPr lang="en-US" sz="3600" dirty="0" smtClean="0">
                <a:solidFill>
                  <a:srgbClr val="FFFF00"/>
                </a:solidFill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</a:rPr>
              <a:t>Дню</a:t>
            </a:r>
            <a:r>
              <a:rPr lang="en-US" sz="3600" dirty="0" smtClean="0">
                <a:solidFill>
                  <a:srgbClr val="FFFF00"/>
                </a:solidFill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</a:rPr>
              <a:t>работника</a:t>
            </a:r>
            <a:r>
              <a:rPr lang="en-US" sz="3600" dirty="0" smtClean="0">
                <a:solidFill>
                  <a:srgbClr val="FFFF00"/>
                </a:solidFill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</a:rPr>
              <a:t>культуры</a:t>
            </a:r>
            <a:endParaRPr lang="ru-RU" sz="4400" dirty="0">
              <a:solidFill>
                <a:srgbClr val="FFFF00"/>
              </a:solidFill>
            </a:endParaRPr>
          </a:p>
        </p:txBody>
      </p:sp>
      <p:sp>
        <p:nvSpPr>
          <p:cNvPr id="15362" name="AutoShape 2" descr="https://2.downloader.disk.yandex.ru/preview/f8c6b671c155514768f05449a1bdd8dbcee42e8df0fe53c8a9bd3463d45eea0f/inf/31oUKh_SeIbWhfLqbrpvNfyDjWvG-eBzjhKvY-Q4ZP0rehM0Pq5gOX4uPOhvWXpHMrhpMV6aLv0Arnl4-1WPWQ%3D%3D?uid=39744501&amp;filename=20170707_162609.jpg&amp;disposition=inline&amp;hash=&amp;limit=0&amp;content_type=image%2Fjpeg&amp;tknv=v2&amp;size=1280x84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364" name="AutoShape 4" descr="https://2.downloader.disk.yandex.ru/preview/f8c6b671c155514768f05449a1bdd8dbcee42e8df0fe53c8a9bd3463d45eea0f/inf/31oUKh_SeIbWhfLqbrpvNfyDjWvG-eBzjhKvY-Q4ZP0rehM0Pq5gOX4uPOhvWXpHMrhpMV6aLv0Arnl4-1WPWQ%3D%3D?uid=39744501&amp;filename=20170707_162609.jpg&amp;disposition=inline&amp;hash=&amp;limit=0&amp;content_type=image%2Fjpeg&amp;tknv=v2&amp;size=1280x84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366" name="AutoShape 6" descr="https://2.downloader.disk.yandex.ru/preview/f8c6b671c155514768f05449a1bdd8dbcee42e8df0fe53c8a9bd3463d45eea0f/inf/31oUKh_SeIbWhfLqbrpvNfyDjWvG-eBzjhKvY-Q4ZP0rehM0Pq5gOX4uPOhvWXpHMrhpMV6aLv0Arnl4-1WPWQ%3D%3D?uid=39744501&amp;filename=20170707_162609.jpg&amp;disposition=inline&amp;hash=&amp;limit=0&amp;content_type=image%2Fjpeg&amp;tknv=v2&amp;size=1280x84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368" name="AutoShape 8" descr="https://2.downloader.disk.yandex.ru/preview/f8c6b671c155514768f05449a1bdd8dbcee42e8df0fe53c8a9bd3463d45eea0f/inf/31oUKh_SeIbWhfLqbrpvNfyDjWvG-eBzjhKvY-Q4ZP0rehM0Pq5gOX4uPOhvWXpHMrhpMV6aLv0Arnl4-1WPWQ%3D%3D?uid=39744501&amp;filename=20170707_162609.jpg&amp;disposition=inline&amp;hash=&amp;limit=0&amp;content_type=image%2Fjpeg&amp;tknv=v2&amp;size=1280x84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370" name="AutoShape 10" descr="https://2.downloader.disk.yandex.ru/preview/f8c6b671c155514768f05449a1bdd8dbcee42e8df0fe53c8a9bd3463d45eea0f/inf/31oUKh_SeIbWhfLqbrpvNfyDjWvG-eBzjhKvY-Q4ZP0rehM0Pq5gOX4uPOhvWXpHMrhpMV6aLv0Arnl4-1WPWQ%3D%3D?uid=39744501&amp;filename=20170707_162609.jpg&amp;disposition=inline&amp;hash=&amp;limit=0&amp;content_type=image%2Fjpeg&amp;tknv=v2&amp;size=1280x84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4" name="Picture 2" descr="LWUJ397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1714488"/>
            <a:ext cx="3429024" cy="2571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 descr="BUMS838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3504" y="1714488"/>
            <a:ext cx="3427914" cy="2571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 descr="JXXY866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488" y="4214818"/>
            <a:ext cx="3276600" cy="24574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10000">
    <p:wedg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0"/>
            <a:ext cx="7772400" cy="1362456"/>
          </a:xfrm>
        </p:spPr>
        <p:txBody>
          <a:bodyPr/>
          <a:lstStyle/>
          <a:p>
            <a:pPr lvl="0" algn="ctr"/>
            <a:r>
              <a:rPr sz="3200" smtClean="0">
                <a:solidFill>
                  <a:srgbClr val="FFFF00"/>
                </a:solidFill>
              </a:rPr>
              <a:t>Открытое Первенство района Митино по самбо</a:t>
            </a:r>
            <a:endParaRPr lang="ru-RU" sz="3200" dirty="0">
              <a:solidFill>
                <a:srgbClr val="FFFF00"/>
              </a:solidFill>
            </a:endParaRPr>
          </a:p>
        </p:txBody>
      </p:sp>
      <p:pic>
        <p:nvPicPr>
          <p:cNvPr id="4098" name="Picture 2" descr="CUZA541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62" y="1285860"/>
            <a:ext cx="7288212" cy="24796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9" name="Picture 3" descr="WGXX229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14612" y="3783834"/>
            <a:ext cx="3714776" cy="27852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1259632" y="620688"/>
            <a:ext cx="6984776" cy="1440160"/>
          </a:xfrm>
          <a:prstGeom prst="rect">
            <a:avLst/>
          </a:prstGeom>
          <a:ln>
            <a:noFill/>
          </a:ln>
        </p:spPr>
        <p:txBody>
          <a:bodyPr vert="horz" lIns="0" tIns="0" r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 smtClean="0">
                <a:ln w="635">
                  <a:noFill/>
                </a:ln>
                <a:solidFill>
                  <a:srgbClr val="FFFF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Изобразительное искусство</a:t>
            </a:r>
            <a:r>
              <a:rPr kumimoji="0" lang="ru-RU" sz="4800" b="1" i="0" u="none" strike="noStrike" kern="1200" cap="none" spc="0" normalizeH="0" noProof="0" dirty="0" smtClean="0">
                <a:ln w="635">
                  <a:noFill/>
                </a:ln>
                <a:solidFill>
                  <a:srgbClr val="FFFF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«Акварелька»</a:t>
            </a:r>
            <a:endParaRPr kumimoji="0" lang="ru-RU" sz="4800" b="1" i="0" u="none" strike="noStrike" kern="1200" cap="none" spc="0" normalizeH="0" baseline="0" noProof="0" dirty="0">
              <a:ln w="635">
                <a:noFill/>
              </a:ln>
              <a:solidFill>
                <a:srgbClr val="FFFF00"/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Picture 5" descr="C:\Users\User\Desktop\фото мероприятия\изостудия малыш\рисование\IMG_116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2" y="2204864"/>
            <a:ext cx="3714776" cy="2160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User\Desktop\фото мероприятия\изостудия малыш\рисование\0_75c8f_c972a76c_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509120"/>
            <a:ext cx="3240360" cy="21515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 descr="C:\Users\User\AppData\Local\Temp\Rar$DR01.917\20200123_10190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7224" y="2214554"/>
            <a:ext cx="3214710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User\Downloads\20160520_121427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7752" y="4572008"/>
            <a:ext cx="3714775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1285860"/>
            <a:ext cx="7772400" cy="897818"/>
          </a:xfrm>
        </p:spPr>
        <p:txBody>
          <a:bodyPr/>
          <a:lstStyle/>
          <a:p>
            <a:pPr algn="ctr"/>
            <a:r>
              <a:rPr lang="ru-RU" sz="4800" dirty="0" smtClean="0">
                <a:solidFill>
                  <a:srgbClr val="FFFF00"/>
                </a:solidFill>
              </a:rPr>
              <a:t>Новогодняя ё</a:t>
            </a:r>
            <a:r>
              <a:rPr sz="4800" smtClean="0">
                <a:solidFill>
                  <a:srgbClr val="FFFF00"/>
                </a:solidFill>
              </a:rPr>
              <a:t>лка для воспитанников ГБУ СДЦ "Фортуна"</a:t>
            </a:r>
            <a:endParaRPr lang="ru-RU" sz="4800" dirty="0">
              <a:solidFill>
                <a:srgbClr val="FFFF00"/>
              </a:solidFill>
            </a:endParaRPr>
          </a:p>
        </p:txBody>
      </p:sp>
      <p:pic>
        <p:nvPicPr>
          <p:cNvPr id="6146" name="Picture 2" descr="https://pp.userapi.com/c848528/v848528681/1090fa/at8MyHOOYmc.jpg"/>
          <p:cNvPicPr>
            <a:picLocks noChangeAspect="1" noChangeArrowheads="1"/>
          </p:cNvPicPr>
          <p:nvPr/>
        </p:nvPicPr>
        <p:blipFill>
          <a:blip r:embed="rId2" r:link="rId3"/>
          <a:srcRect/>
          <a:stretch>
            <a:fillRect/>
          </a:stretch>
        </p:blipFill>
        <p:spPr bwMode="auto">
          <a:xfrm>
            <a:off x="428596" y="2571744"/>
            <a:ext cx="3867150" cy="290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 descr="https://pp.userapi.com/c846522/v846522681/1785a4/cJIYNNDsL6k.jpg"/>
          <p:cNvPicPr>
            <a:picLocks noChangeAspect="1" noChangeArrowheads="1"/>
          </p:cNvPicPr>
          <p:nvPr/>
        </p:nvPicPr>
        <p:blipFill>
          <a:blip r:embed="rId4" r:link="rId5"/>
          <a:srcRect/>
          <a:stretch>
            <a:fillRect/>
          </a:stretch>
        </p:blipFill>
        <p:spPr bwMode="auto">
          <a:xfrm>
            <a:off x="4857752" y="2571744"/>
            <a:ext cx="3867150" cy="290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714356"/>
            <a:ext cx="7772400" cy="897818"/>
          </a:xfrm>
        </p:spPr>
        <p:txBody>
          <a:bodyPr/>
          <a:lstStyle/>
          <a:p>
            <a:pPr algn="ctr"/>
            <a:r>
              <a:rPr lang="ru-RU" sz="4800" dirty="0" smtClean="0">
                <a:solidFill>
                  <a:srgbClr val="FFFF00"/>
                </a:solidFill>
              </a:rPr>
              <a:t>Новогодние мероприятие </a:t>
            </a:r>
            <a:r>
              <a:rPr sz="4800" smtClean="0">
                <a:solidFill>
                  <a:srgbClr val="FFFF00"/>
                </a:solidFill>
              </a:rPr>
              <a:t> для жителей района Митино</a:t>
            </a:r>
            <a:endParaRPr lang="ru-RU" sz="4800" dirty="0">
              <a:solidFill>
                <a:srgbClr val="FFFF00"/>
              </a:solidFill>
            </a:endParaRPr>
          </a:p>
        </p:txBody>
      </p:sp>
      <p:pic>
        <p:nvPicPr>
          <p:cNvPr id="5" name="Рисунок 4" descr="IMG_441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58" y="1714488"/>
            <a:ext cx="4000527" cy="3000396"/>
          </a:xfrm>
          <a:prstGeom prst="rect">
            <a:avLst/>
          </a:prstGeom>
        </p:spPr>
      </p:pic>
      <p:pic>
        <p:nvPicPr>
          <p:cNvPr id="6" name="Рисунок 5" descr="IMG_439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9124" y="3500438"/>
            <a:ext cx="4357686" cy="32146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4214818"/>
            <a:ext cx="7772400" cy="1362456"/>
          </a:xfrm>
        </p:spPr>
        <p:txBody>
          <a:bodyPr/>
          <a:lstStyle/>
          <a:p>
            <a:pPr algn="ctr"/>
            <a:r>
              <a:rPr lang="ru-RU" sz="4000" dirty="0" smtClean="0">
                <a:solidFill>
                  <a:srgbClr val="FFFF00"/>
                </a:solidFill>
              </a:rPr>
              <a:t>Праздничное мероприятие  </a:t>
            </a:r>
            <a:br>
              <a:rPr lang="ru-RU" sz="4000" dirty="0" smtClean="0">
                <a:solidFill>
                  <a:srgbClr val="FFFF00"/>
                </a:solidFill>
              </a:rPr>
            </a:br>
            <a:r>
              <a:rPr lang="ru-RU" sz="4000" dirty="0" smtClean="0">
                <a:solidFill>
                  <a:srgbClr val="FFFF00"/>
                </a:solidFill>
              </a:rPr>
              <a:t>«Спорт это жизнь» .</a:t>
            </a:r>
            <a:br>
              <a:rPr lang="ru-RU" sz="4000" dirty="0" smtClean="0">
                <a:solidFill>
                  <a:srgbClr val="FFFF00"/>
                </a:solidFill>
              </a:rPr>
            </a:br>
            <a:r>
              <a:rPr lang="ru-RU" sz="4000" dirty="0" smtClean="0">
                <a:solidFill>
                  <a:srgbClr val="FFFF00"/>
                </a:solidFill>
              </a:rPr>
              <a:t>Праздничное мероприятие, посвященное Дню Флага России. </a:t>
            </a:r>
            <a:br>
              <a:rPr lang="ru-RU" sz="4000" dirty="0" smtClean="0">
                <a:solidFill>
                  <a:srgbClr val="FFFF00"/>
                </a:solidFill>
              </a:rPr>
            </a:br>
            <a:r>
              <a:rPr lang="ru-RU" sz="3600" dirty="0" smtClean="0">
                <a:solidFill>
                  <a:srgbClr val="FFFF00"/>
                </a:solidFill>
              </a:rPr>
              <a:t>Праздничное мероприятие, посвященное Дню Знания</a:t>
            </a: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2051" name="Picture 3" descr="C:\Users\User5\Downloads\IMG-20191016-WA00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3357562"/>
            <a:ext cx="1785950" cy="13394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C:\Users\User5\Downloads\IMG-20191016-WA006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7290" y="4572008"/>
            <a:ext cx="1643074" cy="12323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3" name="Picture 5" descr="C:\Users\User5\Desktop\2019\фото\участие строгино\IMG-20190822-WA004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14612" y="3714752"/>
            <a:ext cx="2271676" cy="17037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4" name="Picture 6" descr="C:\Users\User5\Desktop\2019\фото\участие строгино\IMG-20190822-WA0053 (1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7752" y="4500570"/>
            <a:ext cx="1643074" cy="12323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7" descr="C:\Users\User5\Desktop\2019\фото\участие фестивальная площадка\IMG_20190822_12170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72264" y="3500438"/>
            <a:ext cx="1642867" cy="21904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08720"/>
            <a:ext cx="7844408" cy="4032448"/>
          </a:xfrm>
        </p:spPr>
        <p:txBody>
          <a:bodyPr/>
          <a:lstStyle/>
          <a:p>
            <a:pPr algn="ctr"/>
            <a:r>
              <a:rPr lang="ru-RU" sz="8800" dirty="0" smtClean="0">
                <a:solidFill>
                  <a:srgbClr val="FFFF00"/>
                </a:solidFill>
              </a:rPr>
              <a:t>СПАСИБО</a:t>
            </a:r>
            <a:br>
              <a:rPr lang="ru-RU" sz="8800" dirty="0" smtClean="0">
                <a:solidFill>
                  <a:srgbClr val="FFFF00"/>
                </a:solidFill>
              </a:rPr>
            </a:br>
            <a:r>
              <a:rPr lang="ru-RU" sz="8800" dirty="0" smtClean="0">
                <a:solidFill>
                  <a:srgbClr val="FFFF00"/>
                </a:solidFill>
              </a:rPr>
              <a:t>ЗА</a:t>
            </a:r>
            <a:br>
              <a:rPr lang="ru-RU" sz="8800" dirty="0" smtClean="0">
                <a:solidFill>
                  <a:srgbClr val="FFFF00"/>
                </a:solidFill>
              </a:rPr>
            </a:br>
            <a:r>
              <a:rPr lang="ru-RU" sz="8800" dirty="0" smtClean="0">
                <a:solidFill>
                  <a:srgbClr val="FFFF00"/>
                </a:solidFill>
              </a:rPr>
              <a:t>ВНИМАНИЕ!</a:t>
            </a:r>
            <a:endParaRPr lang="ru-RU" sz="88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 noGrp="1"/>
          </p:cNvSpPr>
          <p:nvPr>
            <p:ph type="title"/>
          </p:nvPr>
        </p:nvSpPr>
        <p:spPr>
          <a:xfrm>
            <a:off x="530352" y="1316736"/>
            <a:ext cx="7772400" cy="384072"/>
          </a:xfrm>
          <a:prstGeom prst="rect">
            <a:avLst/>
          </a:prstGeom>
          <a:ln>
            <a:noFill/>
          </a:ln>
        </p:spPr>
        <p:txBody>
          <a:bodyPr vert="horz" lIns="0" tIns="0" r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1200" cap="none" spc="0" normalizeH="0" baseline="0" noProof="0" dirty="0" smtClean="0">
                <a:ln w="635">
                  <a:noFill/>
                </a:ln>
                <a:solidFill>
                  <a:srgbClr val="FFFF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Бисероплетение «Бусинка»</a:t>
            </a:r>
            <a:endParaRPr kumimoji="0" lang="ru-RU" sz="6000" b="1" i="0" u="none" strike="noStrike" kern="1200" cap="none" spc="0" normalizeH="0" baseline="0" noProof="0" dirty="0">
              <a:ln w="635">
                <a:noFill/>
              </a:ln>
              <a:solidFill>
                <a:srgbClr val="FFFF00"/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9" name="Picture 4" descr="C:\Users\User5\Downloads\IMG-20190516-WA006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3929066"/>
            <a:ext cx="4446564" cy="26575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 descr="C:\Users\User\Desktop\TFPF7176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14942" y="1785926"/>
            <a:ext cx="3500462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User\Desktop\IMG_573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1500174"/>
            <a:ext cx="4214842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1052736"/>
            <a:ext cx="7259144" cy="103214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dirty="0" smtClean="0">
                <a:solidFill>
                  <a:srgbClr val="FFFF00"/>
                </a:solidFill>
              </a:rPr>
              <a:t>Вокально-инструментальная студия «Город дружбы»</a:t>
            </a:r>
            <a:br>
              <a:rPr lang="ru-RU" sz="4400" dirty="0" smtClean="0">
                <a:solidFill>
                  <a:srgbClr val="FFFF00"/>
                </a:solidFill>
              </a:rPr>
            </a:br>
            <a:r>
              <a:rPr lang="ru-RU" sz="4400" dirty="0" smtClean="0">
                <a:solidFill>
                  <a:srgbClr val="FFFF00"/>
                </a:solidFill>
              </a:rPr>
              <a:t>для детей и пенсионеров</a:t>
            </a:r>
            <a:endParaRPr lang="ru-RU" sz="4400" dirty="0">
              <a:solidFill>
                <a:srgbClr val="FFFF00"/>
              </a:solidFill>
            </a:endParaRPr>
          </a:p>
        </p:txBody>
      </p:sp>
      <p:pic>
        <p:nvPicPr>
          <p:cNvPr id="25601" name="Picture 1" descr="C:\Users\User5\Desktop\2016 год\фото 2016\досуг\отчетный концерт Созыкина\Copy of IMG_20160425_1504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2357430"/>
            <a:ext cx="2816545" cy="197454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Рисунок 6" descr="C:\Users\User\Desktop\IMG_5703.JPG"/>
          <p:cNvPicPr/>
          <p:nvPr/>
        </p:nvPicPr>
        <p:blipFill>
          <a:blip r:embed="rId3" cstate="print"/>
          <a:srcRect b="17786"/>
          <a:stretch>
            <a:fillRect/>
          </a:stretch>
        </p:blipFill>
        <p:spPr bwMode="auto">
          <a:xfrm>
            <a:off x="4572000" y="2214554"/>
            <a:ext cx="3643339" cy="2214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User\Desktop\IMG_5689.JPG"/>
          <p:cNvPicPr/>
          <p:nvPr/>
        </p:nvPicPr>
        <p:blipFill>
          <a:blip r:embed="rId4" cstate="print"/>
          <a:srcRect l="13514" t="4863"/>
          <a:stretch>
            <a:fillRect/>
          </a:stretch>
        </p:blipFill>
        <p:spPr bwMode="auto">
          <a:xfrm>
            <a:off x="785787" y="4429132"/>
            <a:ext cx="3071834" cy="2266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User\Desktop\IMG_5685.JPG"/>
          <p:cNvPicPr/>
          <p:nvPr/>
        </p:nvPicPr>
        <p:blipFill>
          <a:blip r:embed="rId5" cstate="print"/>
          <a:srcRect l="33379" t="23426" r="11595"/>
          <a:stretch>
            <a:fillRect/>
          </a:stretch>
        </p:blipFill>
        <p:spPr bwMode="auto">
          <a:xfrm>
            <a:off x="5429256" y="4500570"/>
            <a:ext cx="2357454" cy="2357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786" y="357166"/>
            <a:ext cx="7772400" cy="952064"/>
          </a:xfrm>
        </p:spPr>
        <p:txBody>
          <a:bodyPr>
            <a:normAutofit/>
          </a:bodyPr>
          <a:lstStyle/>
          <a:p>
            <a:pPr algn="ctr"/>
            <a:r>
              <a:rPr lang="ru-RU" sz="5400" dirty="0" smtClean="0">
                <a:solidFill>
                  <a:srgbClr val="FFFF00"/>
                </a:solidFill>
              </a:rPr>
              <a:t>Раннее развитие</a:t>
            </a:r>
            <a:endParaRPr lang="ru-RU" sz="5400" dirty="0">
              <a:solidFill>
                <a:srgbClr val="FFFF00"/>
              </a:solidFill>
            </a:endParaRPr>
          </a:p>
        </p:txBody>
      </p:sp>
      <p:pic>
        <p:nvPicPr>
          <p:cNvPr id="2054" name="Picture 6" descr="C:\Users\User5\Downloads\IMG-20190516-WA007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00562" y="3500438"/>
            <a:ext cx="4190987" cy="31432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 descr="C:\Users\User\Desktop\SUUJ7469.JPG"/>
          <p:cNvPicPr/>
          <p:nvPr/>
        </p:nvPicPr>
        <p:blipFill>
          <a:blip r:embed="rId3"/>
          <a:srcRect r="12904"/>
          <a:stretch>
            <a:fillRect/>
          </a:stretch>
        </p:blipFill>
        <p:spPr bwMode="auto">
          <a:xfrm>
            <a:off x="357158" y="1214422"/>
            <a:ext cx="3857652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571480"/>
            <a:ext cx="7772400" cy="928694"/>
          </a:xfrm>
        </p:spPr>
        <p:txBody>
          <a:bodyPr/>
          <a:lstStyle/>
          <a:p>
            <a:pPr algn="ctr"/>
            <a:r>
              <a:rPr lang="ru-RU" dirty="0" err="1" smtClean="0">
                <a:solidFill>
                  <a:srgbClr val="FFFF00"/>
                </a:solidFill>
              </a:rPr>
              <a:t>Бумагопластика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5" name="Рисунок 4" descr="20200226_175249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7" y="1714489"/>
            <a:ext cx="3929089" cy="2928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IMG_505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3286124"/>
            <a:ext cx="3914772" cy="325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214414" y="785794"/>
            <a:ext cx="6633936" cy="107157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6000" dirty="0" smtClean="0">
                <a:solidFill>
                  <a:srgbClr val="FFFF00"/>
                </a:solidFill>
              </a:rPr>
              <a:t>Танцевальная студия «40+»</a:t>
            </a:r>
            <a:endParaRPr lang="ru-RU" sz="6000" dirty="0">
              <a:solidFill>
                <a:srgbClr val="FFFF00"/>
              </a:solidFill>
            </a:endParaRPr>
          </a:p>
        </p:txBody>
      </p:sp>
      <p:pic>
        <p:nvPicPr>
          <p:cNvPr id="28673" name="Picture 1" descr="C:\Users\User5\Desktop\2016 год\фото 2016\досуг\открытый урок Васильева\IMG_20160302_1403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2428868"/>
            <a:ext cx="3571900" cy="2643206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28674" name="Picture 2" descr="C:\Users\User5\Desktop\2016 год\фото 2016\досуг\отчет концерт\DSC0137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1928802"/>
            <a:ext cx="3362217" cy="1890715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28675" name="Picture 3" descr="C:\Users\User5\Desktop\2016 год\фото 2016\досуг\танцы 20.07.16\IMG-20160720-WA000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4876" y="4071942"/>
            <a:ext cx="3357586" cy="188864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Другая 2">
      <a:majorFont>
        <a:latin typeface="Monotype Corsiva"/>
        <a:ea typeface=""/>
        <a:cs typeface=""/>
      </a:majorFont>
      <a:minorFont>
        <a:latin typeface="Century Schoolbook"/>
        <a:ea typeface=""/>
        <a:cs typeface="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2380</TotalTime>
  <Words>353</Words>
  <Application>Microsoft Office PowerPoint</Application>
  <PresentationFormat>Экран (4:3)</PresentationFormat>
  <Paragraphs>93</Paragraphs>
  <Slides>43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44" baseType="lpstr">
      <vt:lpstr>Поток</vt:lpstr>
      <vt:lpstr>Отчёт за 2019 год  о работе Государственного бюджетного учреждения города Москвы  Спортивно-досугового центра «Фортуна»</vt:lpstr>
      <vt:lpstr>Цели деятельности ГБУ СДЦ «Фортуна»</vt:lpstr>
      <vt:lpstr>В 2019 году  ГБУ СДЦ «Фортуна» осуществляло  свою деятельность  по  следующим направлениям: </vt:lpstr>
      <vt:lpstr>Презентация PowerPoint</vt:lpstr>
      <vt:lpstr>Бисероплетение «Бусинка»</vt:lpstr>
      <vt:lpstr>Вокально-инструментальная студия «Город дружбы» для детей и пенсионеров</vt:lpstr>
      <vt:lpstr>Раннее развитие</vt:lpstr>
      <vt:lpstr>Бумагопластика</vt:lpstr>
      <vt:lpstr>Танцевальная студия «40+»</vt:lpstr>
      <vt:lpstr>Театральная студия «Зазеркалье»</vt:lpstr>
      <vt:lpstr>Танцевальная студия «Движение»</vt:lpstr>
      <vt:lpstr>Бальные танцы</vt:lpstr>
      <vt:lpstr>Презентация PowerPoint</vt:lpstr>
      <vt:lpstr>Мини-футбол для детей и подростков</vt:lpstr>
      <vt:lpstr>Мини-футбол  </vt:lpstr>
      <vt:lpstr>Жульбак и новус</vt:lpstr>
      <vt:lpstr>Фигурное катание</vt:lpstr>
      <vt:lpstr>Армрестлинг</vt:lpstr>
      <vt:lpstr>Пауэрлифтинг</vt:lpstr>
      <vt:lpstr>Скандинавская ходьба</vt:lpstr>
      <vt:lpstr>Шахматы для детей и подростков</vt:lpstr>
      <vt:lpstr>Шахматы для пенсионеров</vt:lpstr>
      <vt:lpstr>Мини-баскетбол </vt:lpstr>
      <vt:lpstr>Спортивное ориентирование</vt:lpstr>
      <vt:lpstr>КУДО</vt:lpstr>
      <vt:lpstr>Самбо</vt:lpstr>
      <vt:lpstr>Тхэквандо</vt:lpstr>
      <vt:lpstr>Тренажерный зал</vt:lpstr>
      <vt:lpstr>В 2019 году было проведено 136 мероприятий:  </vt:lpstr>
      <vt:lpstr>В 2019 году команды  района Митино и  ГБУ СДЦ «Фортуна»  заняли 29 призовых мест в окружных  и городских соревнованиях</vt:lpstr>
      <vt:lpstr> 4-I мест,5-II мест,4-III мест   Соревнования по самбо г. Красногорск</vt:lpstr>
      <vt:lpstr> 3 место в соревнованиях по настольному теннису  в рамках Спартакиады Пенсионеров СЗАО 2019 </vt:lpstr>
      <vt:lpstr>  3 место  Соревнования по шахматам в рамках Спартакиады «Мир равных возможностей»</vt:lpstr>
      <vt:lpstr>   1и 2 место в соревнованиях по мини-футболу в рамках окружной Спартакиады «Московский двор-спортивный двор», 3 место  Пляжный футбол «Кубок Спартака» </vt:lpstr>
      <vt:lpstr>      Усков Сергей Александрович занял 2 место в номинации «Лучший организатор физкультурно-спортивной работы по месту жительства» в СЗАО.</vt:lpstr>
      <vt:lpstr>Праздничное мероприятие для жителей района Митино, посвященное Масленице: «Широкая Масленица»</vt:lpstr>
      <vt:lpstr>Презентация PowerPoint</vt:lpstr>
      <vt:lpstr>           Праздничное мероприятие  “Весенняя капель”, посвященное Дню работника культуры</vt:lpstr>
      <vt:lpstr>Открытое Первенство района Митино по самбо</vt:lpstr>
      <vt:lpstr>Новогодняя ёлка для воспитанников ГБУ СДЦ "Фортуна"</vt:lpstr>
      <vt:lpstr>Новогодние мероприятие  для жителей района Митино</vt:lpstr>
      <vt:lpstr>Праздничное мероприятие   «Спорт это жизнь» . Праздничное мероприятие, посвященное Дню Флага России.  Праздничное мероприятие, посвященное Дню Знания  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Государственное бюджетное учреждение Спортивно-досуговый центр «Фортуна»</dc:title>
  <dc:creator>1</dc:creator>
  <cp:lastModifiedBy>User</cp:lastModifiedBy>
  <cp:revision>235</cp:revision>
  <dcterms:created xsi:type="dcterms:W3CDTF">2015-03-17T09:21:56Z</dcterms:created>
  <dcterms:modified xsi:type="dcterms:W3CDTF">2020-09-10T12:15:03Z</dcterms:modified>
</cp:coreProperties>
</file>